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3"/>
  </p:notesMasterIdLst>
  <p:handoutMasterIdLst>
    <p:handoutMasterId r:id="rId4"/>
  </p:handoutMasterIdLst>
  <p:sldIdLst>
    <p:sldId id="41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ttomlb" initials="bb" lastIdx="6" clrIdx="0"/>
  <p:cmAuthor id="1" name="Quinn, Dana" initials="QD" lastIdx="2" clrIdx="1">
    <p:extLst>
      <p:ext uri="{19B8F6BF-5375-455C-9EA6-DF929625EA0E}">
        <p15:presenceInfo xmlns:p15="http://schemas.microsoft.com/office/powerpoint/2012/main" userId="Quinn, D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1B327A"/>
    <a:srgbClr val="003399"/>
    <a:srgbClr val="9999FF"/>
    <a:srgbClr val="CC3399"/>
    <a:srgbClr val="339966"/>
    <a:srgbClr val="4A7EBB"/>
    <a:srgbClr val="F04134"/>
    <a:srgbClr val="CC00CC"/>
    <a:srgbClr val="009E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79" autoAdjust="0"/>
    <p:restoredTop sz="78837" autoAdjust="0"/>
  </p:normalViewPr>
  <p:slideViewPr>
    <p:cSldViewPr>
      <p:cViewPr varScale="1">
        <p:scale>
          <a:sx n="87" d="100"/>
          <a:sy n="87" d="100"/>
        </p:scale>
        <p:origin x="190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382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4099"/>
    </p:cViewPr>
  </p:sorterViewPr>
  <p:notesViewPr>
    <p:cSldViewPr>
      <p:cViewPr>
        <p:scale>
          <a:sx n="100" d="100"/>
          <a:sy n="100" d="100"/>
        </p:scale>
        <p:origin x="1421" y="-8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/>
          <a:lstStyle>
            <a:lvl1pPr algn="r">
              <a:defRPr sz="1200"/>
            </a:lvl1pPr>
          </a:lstStyle>
          <a:p>
            <a:fld id="{4FA66118-16B5-4F24-ACDA-479DE7B6C4CA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7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1" y="882997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 anchor="b"/>
          <a:lstStyle>
            <a:lvl1pPr algn="r">
              <a:defRPr sz="1200"/>
            </a:lvl1pPr>
          </a:lstStyle>
          <a:p>
            <a:fld id="{8260BB14-7DB1-4E8E-85C0-1B8D73F9AA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/>
          <a:lstStyle>
            <a:lvl1pPr algn="r">
              <a:defRPr sz="1200"/>
            </a:lvl1pPr>
          </a:lstStyle>
          <a:p>
            <a:fld id="{BC540151-7540-47B7-89B5-5E6A3952BC0A}" type="datetimeFigureOut">
              <a:rPr lang="en-US" smtClean="0"/>
              <a:pPr/>
              <a:t>1/30/2018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7" tIns="46567" rIns="93137" bIns="4656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3"/>
            <a:ext cx="5608320" cy="4183380"/>
          </a:xfrm>
          <a:prstGeom prst="rect">
            <a:avLst/>
          </a:prstGeom>
        </p:spPr>
        <p:txBody>
          <a:bodyPr vert="horz" lIns="93137" tIns="46567" rIns="93137" bIns="465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7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829970"/>
            <a:ext cx="3037840" cy="464820"/>
          </a:xfrm>
          <a:prstGeom prst="rect">
            <a:avLst/>
          </a:prstGeom>
        </p:spPr>
        <p:txBody>
          <a:bodyPr vert="horz" lIns="93137" tIns="46567" rIns="93137" bIns="46567" rtlCol="0" anchor="b"/>
          <a:lstStyle>
            <a:lvl1pPr algn="r">
              <a:defRPr sz="1200"/>
            </a:lvl1pPr>
          </a:lstStyle>
          <a:p>
            <a:fld id="{17861C95-1ECC-413C-838C-F46B9A281B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0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33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9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26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72" algn="l" defTabSz="91429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1C95-1ECC-413C-838C-F46B9A281B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156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B327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14400"/>
            <a:ext cx="7772400" cy="914400"/>
          </a:xfrm>
        </p:spPr>
        <p:txBody>
          <a:bodyPr/>
          <a:lstStyle>
            <a:lvl1pPr algn="ctr">
              <a:defRPr>
                <a:solidFill>
                  <a:srgbClr val="1B327A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772400" cy="4191000"/>
          </a:xfr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292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870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1143000"/>
          </a:xfrm>
        </p:spPr>
        <p:txBody>
          <a:bodyPr/>
          <a:lstStyle>
            <a:lvl1pPr algn="l">
              <a:defRPr>
                <a:solidFill>
                  <a:srgbClr val="1B327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375" y="2255838"/>
            <a:ext cx="4040188" cy="63976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06712"/>
            <a:ext cx="4040188" cy="3494088"/>
          </a:xfrm>
        </p:spPr>
        <p:txBody>
          <a:bodyPr/>
          <a:lstStyle>
            <a:lvl1pPr>
              <a:defRPr sz="2000">
                <a:solidFill>
                  <a:schemeClr val="tx2">
                    <a:lumMod val="95000"/>
                    <a:lumOff val="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255838"/>
            <a:ext cx="4041775" cy="639762"/>
          </a:xfrm>
        </p:spPr>
        <p:txBody>
          <a:bodyPr anchor="b"/>
          <a:lstStyle>
            <a:lvl1pPr marL="0" indent="0">
              <a:buNone/>
              <a:defRPr sz="2000" b="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06712"/>
            <a:ext cx="4041775" cy="3494088"/>
          </a:xfrm>
        </p:spPr>
        <p:txBody>
          <a:bodyPr/>
          <a:lstStyle>
            <a:lvl1pPr>
              <a:defRPr sz="2000">
                <a:solidFill>
                  <a:schemeClr val="tx2">
                    <a:lumMod val="95000"/>
                    <a:lumOff val="5000"/>
                  </a:schemeClr>
                </a:solidFill>
              </a:defRPr>
            </a:lvl1pPr>
            <a:lvl2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3pPr>
            <a:lvl4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4pPr>
            <a:lvl5pPr>
              <a:defRPr sz="1800">
                <a:solidFill>
                  <a:schemeClr val="tx2">
                    <a:lumMod val="95000"/>
                    <a:lumOff val="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2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rgbClr val="1B327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519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896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2087"/>
            <a:ext cx="3008313" cy="935539"/>
          </a:xfrm>
        </p:spPr>
        <p:txBody>
          <a:bodyPr anchor="b"/>
          <a:lstStyle>
            <a:lvl1pPr algn="l">
              <a:defRPr sz="2000" b="1">
                <a:solidFill>
                  <a:srgbClr val="1B327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62088"/>
            <a:ext cx="5111750" cy="4938712"/>
          </a:xfrm>
        </p:spPr>
        <p:txBody>
          <a:bodyPr/>
          <a:lstStyle>
            <a:lvl1pPr>
              <a:defRPr sz="3200">
                <a:solidFill>
                  <a:srgbClr val="1B327A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400">
                <a:solidFill>
                  <a:schemeClr val="tx2"/>
                </a:solidFill>
              </a:defRPr>
            </a:lvl3pPr>
            <a:lvl4pPr>
              <a:defRPr sz="2400">
                <a:solidFill>
                  <a:schemeClr val="tx2"/>
                </a:solidFill>
              </a:defRPr>
            </a:lvl4pPr>
            <a:lvl5pPr>
              <a:defRPr sz="24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624137"/>
            <a:ext cx="3008313" cy="377666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99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11565"/>
            <a:ext cx="7315200" cy="471844"/>
          </a:xfrm>
        </p:spPr>
        <p:txBody>
          <a:bodyPr anchor="b"/>
          <a:lstStyle>
            <a:lvl1pPr algn="l">
              <a:defRPr sz="2000" b="1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527175"/>
            <a:ext cx="7315200" cy="3425825"/>
          </a:xfrm>
        </p:spPr>
        <p:txBody>
          <a:bodyPr/>
          <a:lstStyle>
            <a:lvl1pPr marL="0" indent="0">
              <a:buNone/>
              <a:defRPr sz="3200">
                <a:solidFill>
                  <a:srgbClr val="1B327A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5578303"/>
            <a:ext cx="7315200" cy="670097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6940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600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514600"/>
            <a:ext cx="7772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7578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B327A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33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54C00"/>
        </a:buClr>
        <a:buSzPct val="125000"/>
        <a:buChar char="•"/>
        <a:defRPr sz="24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–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EB43F"/>
        </a:buClr>
        <a:buChar char="»"/>
        <a:defRPr sz="24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914400"/>
          </a:xfrm>
        </p:spPr>
        <p:txBody>
          <a:bodyPr/>
          <a:lstStyle/>
          <a:p>
            <a:pPr algn="ctr"/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2234"/>
            <a:ext cx="8153400" cy="4800600"/>
          </a:xfrm>
        </p:spPr>
        <p:txBody>
          <a:bodyPr/>
          <a:lstStyle/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Welcome and Introductions			</a:t>
            </a: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Action Items from Last Meeting			</a:t>
            </a:r>
            <a:endParaRPr lang="en-US" sz="2000" dirty="0" smtClean="0"/>
          </a:p>
          <a:p>
            <a:pPr marL="857250" lvl="1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Review &amp; Approve Revised Guiding Statement	</a:t>
            </a:r>
            <a:endParaRPr lang="en-US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857250" lvl="1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Review &amp; Approve Low Income Fare		</a:t>
            </a:r>
            <a:endParaRPr lang="en-US" sz="18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FY19 Service Proposal	</a:t>
            </a:r>
            <a:endParaRPr lang="en-US" sz="2000" dirty="0" smtClean="0"/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Regional Coordination			</a:t>
            </a:r>
            <a:endParaRPr lang="en-US" sz="2000" dirty="0" smtClean="0"/>
          </a:p>
          <a:p>
            <a:pPr marL="457200" indent="-457200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600" dirty="0" smtClean="0"/>
              <a:t>Public Comment								</a:t>
            </a:r>
          </a:p>
        </p:txBody>
      </p:sp>
    </p:spTree>
    <p:extLst>
      <p:ext uri="{BB962C8B-B14F-4D97-AF65-F5344CB8AC3E}">
        <p14:creationId xmlns:p14="http://schemas.microsoft.com/office/powerpoint/2010/main" val="305176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tmppt_E3</Template>
  <TotalTime>107554</TotalTime>
  <Words>6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Theme1</vt:lpstr>
      <vt:lpstr>Meeting Agenda</vt:lpstr>
    </vt:vector>
  </TitlesOfParts>
  <Company>TRI-MET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goodwind</dc:creator>
  <cp:lastModifiedBy>Mills, Tom</cp:lastModifiedBy>
  <cp:revision>2208</cp:revision>
  <cp:lastPrinted>2017-10-23T21:53:49Z</cp:lastPrinted>
  <dcterms:created xsi:type="dcterms:W3CDTF">2014-04-22T15:20:49Z</dcterms:created>
  <dcterms:modified xsi:type="dcterms:W3CDTF">2018-01-31T00:50:02Z</dcterms:modified>
</cp:coreProperties>
</file>